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9"/>
  </p:notesMasterIdLst>
  <p:handoutMasterIdLst>
    <p:handoutMasterId r:id="rId20"/>
  </p:handoutMasterIdLst>
  <p:sldIdLst>
    <p:sldId id="417" r:id="rId5"/>
    <p:sldId id="524" r:id="rId6"/>
    <p:sldId id="517" r:id="rId7"/>
    <p:sldId id="523" r:id="rId8"/>
    <p:sldId id="527" r:id="rId9"/>
    <p:sldId id="519" r:id="rId10"/>
    <p:sldId id="521" r:id="rId11"/>
    <p:sldId id="526" r:id="rId12"/>
    <p:sldId id="528" r:id="rId13"/>
    <p:sldId id="529" r:id="rId14"/>
    <p:sldId id="530" r:id="rId15"/>
    <p:sldId id="531" r:id="rId16"/>
    <p:sldId id="522" r:id="rId17"/>
    <p:sldId id="518" r:id="rId18"/>
  </p:sldIdLst>
  <p:sldSz cx="9144000" cy="6858000" type="screen4x3"/>
  <p:notesSz cx="7010400" cy="9296400"/>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RS Network User" initials="ON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FF6600"/>
    <a:srgbClr val="FF9900"/>
    <a:srgbClr val="FF9966"/>
    <a:srgbClr val="FFCC99"/>
    <a:srgbClr val="9ED3D7"/>
    <a:srgbClr val="FF5050"/>
    <a:srgbClr val="FFFF99"/>
    <a:srgbClr val="0099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51" autoAdjust="0"/>
    <p:restoredTop sz="97387" autoAdjust="0"/>
  </p:normalViewPr>
  <p:slideViewPr>
    <p:cSldViewPr showGuides="1">
      <p:cViewPr varScale="1">
        <p:scale>
          <a:sx n="90" d="100"/>
          <a:sy n="90" d="100"/>
        </p:scale>
        <p:origin x="-894" y="-96"/>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51" tIns="46576" rIns="93151" bIns="46576" numCol="1" anchor="t" anchorCtr="0" compatLnSpc="1">
            <a:prstTxWarp prst="textNoShape">
              <a:avLst/>
            </a:prstTxWarp>
          </a:bodyPr>
          <a:lstStyle>
            <a:lvl1pPr defTabSz="931863">
              <a:defRPr sz="1200" smtClean="0"/>
            </a:lvl1pPr>
          </a:lstStyle>
          <a:p>
            <a:pPr>
              <a:defRPr/>
            </a:pPr>
            <a:endParaRPr lang="en-US" dirty="0"/>
          </a:p>
        </p:txBody>
      </p:sp>
      <p:sp>
        <p:nvSpPr>
          <p:cNvPr id="71683" name="Rectangle 3"/>
          <p:cNvSpPr>
            <a:spLocks noGrp="1" noChangeArrowheads="1"/>
          </p:cNvSpPr>
          <p:nvPr>
            <p:ph type="dt" sz="quarter" idx="1"/>
          </p:nvPr>
        </p:nvSpPr>
        <p:spPr bwMode="auto">
          <a:xfrm>
            <a:off x="3971925" y="0"/>
            <a:ext cx="3036888" cy="463550"/>
          </a:xfrm>
          <a:prstGeom prst="rect">
            <a:avLst/>
          </a:prstGeom>
          <a:noFill/>
          <a:ln w="9525">
            <a:noFill/>
            <a:miter lim="800000"/>
            <a:headEnd/>
            <a:tailEnd/>
          </a:ln>
          <a:effectLst/>
        </p:spPr>
        <p:txBody>
          <a:bodyPr vert="horz" wrap="square" lIns="93151" tIns="46576" rIns="93151" bIns="46576" numCol="1" anchor="t" anchorCtr="0" compatLnSpc="1">
            <a:prstTxWarp prst="textNoShape">
              <a:avLst/>
            </a:prstTxWarp>
          </a:bodyPr>
          <a:lstStyle>
            <a:lvl1pPr algn="r" defTabSz="931863">
              <a:defRPr sz="1200" smtClean="0"/>
            </a:lvl1pPr>
          </a:lstStyle>
          <a:p>
            <a:pPr>
              <a:defRPr/>
            </a:pPr>
            <a:endParaRPr lang="en-US" dirty="0"/>
          </a:p>
        </p:txBody>
      </p:sp>
      <p:sp>
        <p:nvSpPr>
          <p:cNvPr id="71684" name="Rectangle 4"/>
          <p:cNvSpPr>
            <a:spLocks noGrp="1" noChangeArrowheads="1"/>
          </p:cNvSpPr>
          <p:nvPr>
            <p:ph type="ftr" sz="quarter" idx="2"/>
          </p:nvPr>
        </p:nvSpPr>
        <p:spPr bwMode="auto">
          <a:xfrm>
            <a:off x="0" y="8831263"/>
            <a:ext cx="3036888" cy="463550"/>
          </a:xfrm>
          <a:prstGeom prst="rect">
            <a:avLst/>
          </a:prstGeom>
          <a:noFill/>
          <a:ln w="9525">
            <a:noFill/>
            <a:miter lim="800000"/>
            <a:headEnd/>
            <a:tailEnd/>
          </a:ln>
          <a:effectLst/>
        </p:spPr>
        <p:txBody>
          <a:bodyPr vert="horz" wrap="square" lIns="93151" tIns="46576" rIns="93151" bIns="46576" numCol="1" anchor="b" anchorCtr="0" compatLnSpc="1">
            <a:prstTxWarp prst="textNoShape">
              <a:avLst/>
            </a:prstTxWarp>
          </a:bodyPr>
          <a:lstStyle>
            <a:lvl1pPr defTabSz="931863">
              <a:defRPr sz="1200" smtClean="0"/>
            </a:lvl1pPr>
          </a:lstStyle>
          <a:p>
            <a:pPr>
              <a:defRPr/>
            </a:pPr>
            <a:endParaRPr lang="en-US" dirty="0"/>
          </a:p>
        </p:txBody>
      </p:sp>
      <p:sp>
        <p:nvSpPr>
          <p:cNvPr id="71685" name="Rectangle 5"/>
          <p:cNvSpPr>
            <a:spLocks noGrp="1" noChangeArrowheads="1"/>
          </p:cNvSpPr>
          <p:nvPr>
            <p:ph type="sldNum" sz="quarter" idx="3"/>
          </p:nvPr>
        </p:nvSpPr>
        <p:spPr bwMode="auto">
          <a:xfrm>
            <a:off x="3971925" y="8831263"/>
            <a:ext cx="3036888" cy="463550"/>
          </a:xfrm>
          <a:prstGeom prst="rect">
            <a:avLst/>
          </a:prstGeom>
          <a:noFill/>
          <a:ln w="9525">
            <a:noFill/>
            <a:miter lim="800000"/>
            <a:headEnd/>
            <a:tailEnd/>
          </a:ln>
          <a:effectLst/>
        </p:spPr>
        <p:txBody>
          <a:bodyPr vert="horz" wrap="square" lIns="93151" tIns="46576" rIns="93151" bIns="46576" numCol="1" anchor="b" anchorCtr="0" compatLnSpc="1">
            <a:prstTxWarp prst="textNoShape">
              <a:avLst/>
            </a:prstTxWarp>
          </a:bodyPr>
          <a:lstStyle>
            <a:lvl1pPr algn="r" defTabSz="931863">
              <a:defRPr sz="1200" smtClean="0"/>
            </a:lvl1pPr>
          </a:lstStyle>
          <a:p>
            <a:pPr>
              <a:defRPr/>
            </a:pPr>
            <a:fld id="{D076D0BA-8462-4D94-98FB-8CA7CC8F96C7}" type="slidenum">
              <a:rPr lang="en-US"/>
              <a:pPr>
                <a:defRPr/>
              </a:pPr>
              <a:t>‹#›</a:t>
            </a:fld>
            <a:endParaRPr lang="en-US" dirty="0"/>
          </a:p>
        </p:txBody>
      </p:sp>
    </p:spTree>
    <p:extLst>
      <p:ext uri="{BB962C8B-B14F-4D97-AF65-F5344CB8AC3E}">
        <p14:creationId xmlns:p14="http://schemas.microsoft.com/office/powerpoint/2010/main" val="3811517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51" tIns="46576" rIns="93151" bIns="46576" numCol="1" anchor="t" anchorCtr="0" compatLnSpc="1">
            <a:prstTxWarp prst="textNoShape">
              <a:avLst/>
            </a:prstTxWarp>
          </a:bodyPr>
          <a:lstStyle>
            <a:lvl1pPr defTabSz="931863">
              <a:defRPr sz="1200" smtClean="0"/>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51" tIns="46576" rIns="93151" bIns="46576" numCol="1" anchor="t" anchorCtr="0" compatLnSpc="1">
            <a:prstTxWarp prst="textNoShape">
              <a:avLst/>
            </a:prstTxWarp>
          </a:bodyPr>
          <a:lstStyle>
            <a:lvl1pPr algn="r" defTabSz="931863">
              <a:defRPr sz="1200" smtClean="0"/>
            </a:lvl1pPr>
          </a:lstStyle>
          <a:p>
            <a:pPr>
              <a:defRPr/>
            </a:pPr>
            <a:endParaRPr lang="en-US" dirty="0"/>
          </a:p>
        </p:txBody>
      </p:sp>
      <p:sp>
        <p:nvSpPr>
          <p:cNvPr id="30724"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98500" y="4416425"/>
            <a:ext cx="5613400" cy="4181475"/>
          </a:xfrm>
          <a:prstGeom prst="rect">
            <a:avLst/>
          </a:prstGeom>
          <a:noFill/>
          <a:ln w="9525">
            <a:noFill/>
            <a:miter lim="800000"/>
            <a:headEnd/>
            <a:tailEnd/>
          </a:ln>
          <a:effectLst/>
        </p:spPr>
        <p:txBody>
          <a:bodyPr vert="horz" wrap="square" lIns="93151" tIns="46576" rIns="93151" bIns="4657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51" tIns="46576" rIns="93151" bIns="46576" numCol="1" anchor="b" anchorCtr="0" compatLnSpc="1">
            <a:prstTxWarp prst="textNoShape">
              <a:avLst/>
            </a:prstTxWarp>
          </a:bodyPr>
          <a:lstStyle>
            <a:lvl1pPr defTabSz="931863">
              <a:defRPr sz="1200" smtClean="0"/>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51" tIns="46576" rIns="93151" bIns="46576" numCol="1" anchor="b" anchorCtr="0" compatLnSpc="1">
            <a:prstTxWarp prst="textNoShape">
              <a:avLst/>
            </a:prstTxWarp>
          </a:bodyPr>
          <a:lstStyle>
            <a:lvl1pPr algn="r" defTabSz="931863">
              <a:defRPr sz="1200" smtClean="0"/>
            </a:lvl1pPr>
          </a:lstStyle>
          <a:p>
            <a:pPr>
              <a:defRPr/>
            </a:pPr>
            <a:fld id="{1742BD08-DF63-4193-8E1E-3D99ABCE111E}" type="slidenum">
              <a:rPr lang="en-US"/>
              <a:pPr>
                <a:defRPr/>
              </a:pPr>
              <a:t>‹#›</a:t>
            </a:fld>
            <a:endParaRPr lang="en-US" dirty="0"/>
          </a:p>
        </p:txBody>
      </p:sp>
    </p:spTree>
    <p:extLst>
      <p:ext uri="{BB962C8B-B14F-4D97-AF65-F5344CB8AC3E}">
        <p14:creationId xmlns:p14="http://schemas.microsoft.com/office/powerpoint/2010/main" val="26147025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xfrm>
            <a:off x="1182688" y="701675"/>
            <a:ext cx="4645025" cy="3484563"/>
          </a:xfrm>
          <a:ln/>
        </p:spPr>
      </p:sp>
      <p:sp>
        <p:nvSpPr>
          <p:cNvPr id="15363" name="Notes Placeholder 2"/>
          <p:cNvSpPr>
            <a:spLocks noGrp="1"/>
          </p:cNvSpPr>
          <p:nvPr>
            <p:ph type="body" idx="1"/>
          </p:nvPr>
        </p:nvSpPr>
        <p:spPr>
          <a:xfrm>
            <a:off x="269156" y="4494313"/>
            <a:ext cx="6393859" cy="4527284"/>
          </a:xfrm>
          <a:noFill/>
          <a:ln/>
        </p:spPr>
        <p:txBody>
          <a:bodyPr/>
          <a:lstStyle/>
          <a:p>
            <a:pPr>
              <a:buFontTx/>
              <a:buNone/>
            </a:pPr>
            <a:endParaRPr lang="en-US" dirty="0"/>
          </a:p>
        </p:txBody>
      </p:sp>
      <p:sp>
        <p:nvSpPr>
          <p:cNvPr id="15364" name="Slide Number Placeholder 3"/>
          <p:cNvSpPr>
            <a:spLocks noGrp="1"/>
          </p:cNvSpPr>
          <p:nvPr>
            <p:ph type="sldNum" sz="quarter" idx="5"/>
          </p:nvPr>
        </p:nvSpPr>
        <p:spPr>
          <a:noFill/>
        </p:spPr>
        <p:txBody>
          <a:bodyPr/>
          <a:lstStyle/>
          <a:p>
            <a:pPr defTabSz="927446"/>
            <a:fld id="{BAC4BA70-E0EC-4957-B7D3-60200D93B661}" type="slidenum">
              <a:rPr lang="en-US" smtClean="0"/>
              <a:pPr defTabSz="927446"/>
              <a:t>1</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78A1D45-F447-4D39-A2CF-AE312B80F95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D19A695-5651-40FE-8B99-266AFE378A30}"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104E2D4-F213-4CFD-A6E2-8BA055978686}"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295400"/>
            <a:ext cx="8229600" cy="4830763"/>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68BA5A9-88EC-4E3E-B96D-0E2BDDB91F06}"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FD70DAB-BDBB-4DA7-B234-B75922BD766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965B13A-4806-443E-AED5-0DE926210EBD}"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D682A50-A3C3-4544-90C8-D4463C76DBF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16C23ED3-5D9E-49C9-8A92-71CFF2FFCB8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27263044-479A-45E4-BADA-3678E1C6BDC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D4582B5C-3901-4893-AFFF-B4CE2E5498E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1DBBD6A-70AC-44D7-A83C-5F0317DFDA3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4A70EEE-DABD-4E61-8B78-7860AAB682B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nih.gov/icd/od/ocpl/resources/HHS_Sone.ht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295400"/>
            <a:ext cx="8229600" cy="4830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dirty="0"/>
          </a:p>
        </p:txBody>
      </p:sp>
      <p:sp>
        <p:nvSpPr>
          <p:cNvPr id="1030" name="Rectangle 6"/>
          <p:cNvSpPr>
            <a:spLocks noGrp="1" noChangeArrowheads="1"/>
          </p:cNvSpPr>
          <p:nvPr>
            <p:ph type="sldNum" sz="quarter" idx="4"/>
          </p:nvPr>
        </p:nvSpPr>
        <p:spPr bwMode="auto">
          <a:xfrm>
            <a:off x="6934200" y="63246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C18A51B3-EC5D-498A-8472-5F58A0036D6E}" type="slidenum">
              <a:rPr lang="en-US"/>
              <a:pPr>
                <a:defRPr/>
              </a:pPr>
              <a:t>‹#›</a:t>
            </a:fld>
            <a:endParaRPr lang="en-US" dirty="0"/>
          </a:p>
        </p:txBody>
      </p:sp>
      <p:pic>
        <p:nvPicPr>
          <p:cNvPr id="2056" name="Picture 9" descr="HHS Logo Style One (.gif)">
            <a:hlinkClick r:id="rId14"/>
          </p:cNvPr>
          <p:cNvPicPr>
            <a:picLocks noChangeAspect="1" noChangeArrowheads="1"/>
          </p:cNvPicPr>
          <p:nvPr/>
        </p:nvPicPr>
        <p:blipFill>
          <a:blip r:embed="rId15" cstate="print"/>
          <a:srcRect/>
          <a:stretch>
            <a:fillRect/>
          </a:stretch>
        </p:blipFill>
        <p:spPr bwMode="auto">
          <a:xfrm>
            <a:off x="38100" y="28574"/>
            <a:ext cx="495300" cy="487795"/>
          </a:xfrm>
          <a:prstGeom prst="rect">
            <a:avLst/>
          </a:prstGeom>
          <a:noFill/>
          <a:ln w="9525">
            <a:noFill/>
            <a:miter lim="800000"/>
            <a:headEnd/>
            <a:tailEnd/>
          </a:ln>
        </p:spPr>
      </p:pic>
      <p:pic>
        <p:nvPicPr>
          <p:cNvPr id="2" name="Picture 1"/>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7010400" y="0"/>
            <a:ext cx="2133600" cy="5334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1" fontAlgn="base" hangingPunct="1">
        <a:spcBef>
          <a:spcPct val="0"/>
        </a:spcBef>
        <a:spcAft>
          <a:spcPct val="0"/>
        </a:spcAft>
        <a:defRPr sz="3200" i="1">
          <a:solidFill>
            <a:schemeClr val="accent2"/>
          </a:solidFill>
          <a:latin typeface="+mj-lt"/>
          <a:ea typeface="+mj-ea"/>
          <a:cs typeface="+mj-cs"/>
        </a:defRPr>
      </a:lvl1pPr>
      <a:lvl2pPr algn="ctr" rtl="0" eaLnBrk="1" fontAlgn="base" hangingPunct="1">
        <a:spcBef>
          <a:spcPct val="0"/>
        </a:spcBef>
        <a:spcAft>
          <a:spcPct val="0"/>
        </a:spcAft>
        <a:defRPr sz="3200" i="1">
          <a:solidFill>
            <a:schemeClr val="accent2"/>
          </a:solidFill>
          <a:latin typeface="Arial" charset="0"/>
        </a:defRPr>
      </a:lvl2pPr>
      <a:lvl3pPr algn="ctr" rtl="0" eaLnBrk="1" fontAlgn="base" hangingPunct="1">
        <a:spcBef>
          <a:spcPct val="0"/>
        </a:spcBef>
        <a:spcAft>
          <a:spcPct val="0"/>
        </a:spcAft>
        <a:defRPr sz="3200" i="1">
          <a:solidFill>
            <a:schemeClr val="accent2"/>
          </a:solidFill>
          <a:latin typeface="Arial" charset="0"/>
        </a:defRPr>
      </a:lvl3pPr>
      <a:lvl4pPr algn="ctr" rtl="0" eaLnBrk="1" fontAlgn="base" hangingPunct="1">
        <a:spcBef>
          <a:spcPct val="0"/>
        </a:spcBef>
        <a:spcAft>
          <a:spcPct val="0"/>
        </a:spcAft>
        <a:defRPr sz="3200" i="1">
          <a:solidFill>
            <a:schemeClr val="accent2"/>
          </a:solidFill>
          <a:latin typeface="Arial" charset="0"/>
        </a:defRPr>
      </a:lvl4pPr>
      <a:lvl5pPr algn="ctr" rtl="0" eaLnBrk="1" fontAlgn="base" hangingPunct="1">
        <a:spcBef>
          <a:spcPct val="0"/>
        </a:spcBef>
        <a:spcAft>
          <a:spcPct val="0"/>
        </a:spcAft>
        <a:defRPr sz="3200" i="1">
          <a:solidFill>
            <a:schemeClr val="accent2"/>
          </a:solidFill>
          <a:latin typeface="Arial" charset="0"/>
        </a:defRPr>
      </a:lvl5pPr>
      <a:lvl6pPr marL="457200" algn="ctr" rtl="0" eaLnBrk="1" fontAlgn="base" hangingPunct="1">
        <a:spcBef>
          <a:spcPct val="0"/>
        </a:spcBef>
        <a:spcAft>
          <a:spcPct val="0"/>
        </a:spcAft>
        <a:defRPr sz="3200" i="1">
          <a:solidFill>
            <a:schemeClr val="accent2"/>
          </a:solidFill>
          <a:latin typeface="Arial" charset="0"/>
        </a:defRPr>
      </a:lvl6pPr>
      <a:lvl7pPr marL="914400" algn="ctr" rtl="0" eaLnBrk="1" fontAlgn="base" hangingPunct="1">
        <a:spcBef>
          <a:spcPct val="0"/>
        </a:spcBef>
        <a:spcAft>
          <a:spcPct val="0"/>
        </a:spcAft>
        <a:defRPr sz="3200" i="1">
          <a:solidFill>
            <a:schemeClr val="accent2"/>
          </a:solidFill>
          <a:latin typeface="Arial" charset="0"/>
        </a:defRPr>
      </a:lvl7pPr>
      <a:lvl8pPr marL="1371600" algn="ctr" rtl="0" eaLnBrk="1" fontAlgn="base" hangingPunct="1">
        <a:spcBef>
          <a:spcPct val="0"/>
        </a:spcBef>
        <a:spcAft>
          <a:spcPct val="0"/>
        </a:spcAft>
        <a:defRPr sz="3200" i="1">
          <a:solidFill>
            <a:schemeClr val="accent2"/>
          </a:solidFill>
          <a:latin typeface="Arial" charset="0"/>
        </a:defRPr>
      </a:lvl8pPr>
      <a:lvl9pPr marL="1828800" algn="ctr" rtl="0" eaLnBrk="1" fontAlgn="base" hangingPunct="1">
        <a:spcBef>
          <a:spcPct val="0"/>
        </a:spcBef>
        <a:spcAft>
          <a:spcPct val="0"/>
        </a:spcAft>
        <a:defRPr sz="3200" i="1">
          <a:solidFill>
            <a:schemeClr val="accent2"/>
          </a:solidFill>
          <a:latin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rit.edu/upub/going-green-glossary-terms-and-mark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Grp="1" noChangeArrowheads="1"/>
          </p:cNvSpPr>
          <p:nvPr>
            <p:ph type="ctrTitle"/>
          </p:nvPr>
        </p:nvSpPr>
        <p:spPr>
          <a:xfrm>
            <a:off x="0" y="2084298"/>
            <a:ext cx="9144000" cy="1470025"/>
          </a:xfrm>
        </p:spPr>
        <p:txBody>
          <a:bodyPr/>
          <a:lstStyle/>
          <a:p>
            <a:pPr eaLnBrk="1" hangingPunct="1"/>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solidFill>
                  <a:schemeClr val="tx1"/>
                </a:solidFill>
              </a:rPr>
              <a:t> </a:t>
            </a:r>
            <a:r>
              <a:rPr lang="en-US" sz="1900" dirty="0" smtClean="0">
                <a:solidFill>
                  <a:schemeClr val="tx1"/>
                </a:solidFill>
              </a:rPr>
              <a:t/>
            </a:r>
            <a:br>
              <a:rPr lang="en-US" sz="1900" dirty="0" smtClean="0">
                <a:solidFill>
                  <a:schemeClr val="tx1"/>
                </a:solidFill>
              </a:rPr>
            </a:br>
            <a:r>
              <a:rPr lang="en-US" sz="2800" dirty="0" smtClean="0">
                <a:solidFill>
                  <a:srgbClr val="333399"/>
                </a:solidFill>
              </a:rPr>
              <a:t>Mindful Printing Campaign 2015</a:t>
            </a:r>
            <a:br>
              <a:rPr lang="en-US" sz="2800" dirty="0" smtClean="0">
                <a:solidFill>
                  <a:srgbClr val="333399"/>
                </a:solidFill>
              </a:rPr>
            </a:br>
            <a:r>
              <a:rPr lang="en-US" sz="2800" dirty="0" smtClean="0"/>
              <a:t> </a:t>
            </a:r>
            <a:r>
              <a:rPr lang="en-US" sz="1400" dirty="0" smtClean="0"/>
              <a:t/>
            </a:r>
            <a:br>
              <a:rPr lang="en-US" sz="1400" dirty="0" smtClean="0"/>
            </a:br>
            <a:r>
              <a:rPr lang="en-US" dirty="0" smtClean="0"/>
              <a:t/>
            </a:r>
            <a:br>
              <a:rPr lang="en-US" dirty="0" smtClean="0"/>
            </a:br>
            <a:r>
              <a:rPr lang="en-US" dirty="0" smtClean="0"/>
              <a:t/>
            </a:r>
            <a:br>
              <a:rPr lang="en-US" dirty="0" smtClean="0"/>
            </a:br>
            <a:r>
              <a:rPr lang="en-US" sz="2100" dirty="0">
                <a:solidFill>
                  <a:schemeClr val="tx1"/>
                </a:solidFill>
              </a:rPr>
              <a:t/>
            </a:r>
            <a:br>
              <a:rPr lang="en-US" sz="2100" dirty="0">
                <a:solidFill>
                  <a:schemeClr val="tx1"/>
                </a:solidFill>
              </a:rPr>
            </a:br>
            <a:r>
              <a:rPr lang="en-US" sz="2100" dirty="0">
                <a:solidFill>
                  <a:schemeClr val="tx1"/>
                </a:solidFill>
              </a:rPr>
              <a:t/>
            </a:r>
            <a:br>
              <a:rPr lang="en-US" sz="2100" dirty="0">
                <a:solidFill>
                  <a:schemeClr val="tx1"/>
                </a:solidFill>
              </a:rPr>
            </a:br>
            <a:r>
              <a:rPr lang="en-US" dirty="0" smtClean="0"/>
              <a:t/>
            </a:r>
            <a:br>
              <a:rPr lang="en-US" dirty="0" smtClean="0"/>
            </a:br>
            <a:endParaRPr lang="en-US" dirty="0" smtClean="0"/>
          </a:p>
        </p:txBody>
      </p:sp>
      <p:sp>
        <p:nvSpPr>
          <p:cNvPr id="2" name="Subtitle 1"/>
          <p:cNvSpPr>
            <a:spLocks noGrp="1"/>
          </p:cNvSpPr>
          <p:nvPr>
            <p:ph type="subTitle" idx="1"/>
          </p:nvPr>
        </p:nvSpPr>
        <p:spPr>
          <a:xfrm>
            <a:off x="831277" y="3697941"/>
            <a:ext cx="7550727" cy="1752600"/>
          </a:xfrm>
        </p:spPr>
        <p:txBody>
          <a:bodyPr/>
          <a:lstStyle/>
          <a:p>
            <a:pPr algn="l">
              <a:tabLst>
                <a:tab pos="1254125" algn="l"/>
              </a:tabLst>
            </a:pPr>
            <a:endParaRPr lang="en-US" sz="2400" dirty="0"/>
          </a:p>
          <a:p>
            <a:pPr>
              <a:tabLst>
                <a:tab pos="1254125" algn="l"/>
              </a:tabLst>
            </a:pPr>
            <a:r>
              <a:rPr lang="en-US" sz="2400" dirty="0" smtClean="0"/>
              <a:t>Presentation by: </a:t>
            </a:r>
          </a:p>
          <a:p>
            <a:pPr>
              <a:tabLst>
                <a:tab pos="1254125" algn="l"/>
              </a:tabLst>
            </a:pPr>
            <a:r>
              <a:rPr lang="en-US" sz="2400" dirty="0" smtClean="0"/>
              <a:t>Office of Research Facilities</a:t>
            </a:r>
          </a:p>
          <a:p>
            <a:pPr>
              <a:tabLst>
                <a:tab pos="1254125" algn="l"/>
              </a:tabLst>
            </a:pPr>
            <a:endParaRPr lang="en-US" sz="2400" dirty="0" smtClean="0">
              <a:solidFill>
                <a:srgbClr val="FF0000"/>
              </a:solidFill>
            </a:endParaRPr>
          </a:p>
        </p:txBody>
      </p:sp>
    </p:spTree>
    <p:extLst>
      <p:ext uri="{BB962C8B-B14F-4D97-AF65-F5344CB8AC3E}">
        <p14:creationId xmlns:p14="http://schemas.microsoft.com/office/powerpoint/2010/main" val="3355279914"/>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 to Printing and Publication </a:t>
            </a:r>
            <a:r>
              <a:rPr lang="en-US" dirty="0" smtClean="0"/>
              <a:t>Services</a:t>
            </a:r>
            <a:endParaRPr lang="en-US" dirty="0"/>
          </a:p>
        </p:txBody>
      </p:sp>
      <p:sp>
        <p:nvSpPr>
          <p:cNvPr id="3" name="Content Placeholder 2"/>
          <p:cNvSpPr>
            <a:spLocks noGrp="1"/>
          </p:cNvSpPr>
          <p:nvPr>
            <p:ph idx="1"/>
          </p:nvPr>
        </p:nvSpPr>
        <p:spPr/>
        <p:txBody>
          <a:bodyPr/>
          <a:lstStyle/>
          <a:p>
            <a:pPr lvl="0"/>
            <a:r>
              <a:rPr lang="en-US" sz="2000" dirty="0"/>
              <a:t>Environmentally Friendly Inks: </a:t>
            </a:r>
          </a:p>
          <a:p>
            <a:pPr lvl="1"/>
            <a:r>
              <a:rPr lang="en-US" sz="1800" dirty="0"/>
              <a:t>Vegetable oil-based inks that  are made with &lt; 3% volatile organic compounds (VOC) (still produces great images but pollutes less)</a:t>
            </a:r>
          </a:p>
          <a:p>
            <a:pPr lvl="1"/>
            <a:r>
              <a:rPr lang="en-US" sz="1800" dirty="0"/>
              <a:t>Low VOC print processes e.g. solvent-free UV or water-based aqueous coatings </a:t>
            </a:r>
          </a:p>
          <a:p>
            <a:r>
              <a:rPr lang="en-US" sz="2000" dirty="0"/>
              <a:t> </a:t>
            </a:r>
          </a:p>
          <a:p>
            <a:pPr lvl="0"/>
            <a:r>
              <a:rPr lang="en-US" sz="2000" dirty="0"/>
              <a:t>Sustainability Messaging:  </a:t>
            </a:r>
          </a:p>
          <a:p>
            <a:pPr lvl="1"/>
            <a:r>
              <a:rPr lang="en-US" sz="1800" dirty="0"/>
              <a:t>Make the health and sustainability connection, enhance your product and acknowledge green printing with a foot note on the finished product.</a:t>
            </a:r>
          </a:p>
          <a:p>
            <a:pPr lvl="1"/>
            <a:r>
              <a:rPr lang="en-US" sz="1800" dirty="0"/>
              <a:t>Example:  “Promoting health through responsible printing: 100% Recycled Content, 100% post-consumer waste, processed chlorine free using low VOC vegetable based inks”  [Include appropriate logos)</a:t>
            </a:r>
          </a:p>
          <a:p>
            <a:endParaRPr lang="en-US" sz="1800" dirty="0"/>
          </a:p>
        </p:txBody>
      </p:sp>
      <p:sp>
        <p:nvSpPr>
          <p:cNvPr id="4" name="Slide Number Placeholder 3"/>
          <p:cNvSpPr>
            <a:spLocks noGrp="1"/>
          </p:cNvSpPr>
          <p:nvPr>
            <p:ph type="sldNum" sz="quarter" idx="12"/>
          </p:nvPr>
        </p:nvSpPr>
        <p:spPr/>
        <p:txBody>
          <a:bodyPr/>
          <a:lstStyle/>
          <a:p>
            <a:pPr>
              <a:defRPr/>
            </a:pPr>
            <a:fld id="{AFD70DAB-BDBB-4DA7-B234-B75922BD766B}" type="slidenum">
              <a:rPr lang="en-US" smtClean="0"/>
              <a:pPr>
                <a:defRPr/>
              </a:pPr>
              <a:t>10</a:t>
            </a:fld>
            <a:endParaRPr lang="en-US" dirty="0"/>
          </a:p>
        </p:txBody>
      </p:sp>
    </p:spTree>
    <p:extLst>
      <p:ext uri="{BB962C8B-B14F-4D97-AF65-F5344CB8AC3E}">
        <p14:creationId xmlns:p14="http://schemas.microsoft.com/office/powerpoint/2010/main" val="2491467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 to Printing and Publication </a:t>
            </a:r>
            <a:r>
              <a:rPr lang="en-US" dirty="0" smtClean="0"/>
              <a:t>Services</a:t>
            </a:r>
            <a:endParaRPr lang="en-US" dirty="0"/>
          </a:p>
        </p:txBody>
      </p:sp>
      <p:sp>
        <p:nvSpPr>
          <p:cNvPr id="3" name="Content Placeholder 2"/>
          <p:cNvSpPr>
            <a:spLocks noGrp="1"/>
          </p:cNvSpPr>
          <p:nvPr>
            <p:ph idx="1"/>
          </p:nvPr>
        </p:nvSpPr>
        <p:spPr/>
        <p:txBody>
          <a:bodyPr/>
          <a:lstStyle/>
          <a:p>
            <a:pPr lvl="0"/>
            <a:r>
              <a:rPr lang="en-US" sz="2000" dirty="0"/>
              <a:t>Environmentally Friendly Inks: </a:t>
            </a:r>
          </a:p>
          <a:p>
            <a:pPr lvl="1"/>
            <a:r>
              <a:rPr lang="en-US" sz="1800" dirty="0"/>
              <a:t>Vegetable oil-based inks that  are made with &lt; 3% volatile organic compounds (VOC) (still produces great images but pollutes less)</a:t>
            </a:r>
          </a:p>
          <a:p>
            <a:pPr lvl="1"/>
            <a:r>
              <a:rPr lang="en-US" sz="1800" dirty="0"/>
              <a:t>Low VOC print processes e.g. solvent-free UV or water-based aqueous coatings </a:t>
            </a:r>
          </a:p>
          <a:p>
            <a:pPr marL="0" indent="0">
              <a:buNone/>
            </a:pPr>
            <a:endParaRPr lang="en-US" sz="2000" dirty="0"/>
          </a:p>
          <a:p>
            <a:pPr lvl="0"/>
            <a:r>
              <a:rPr lang="en-US" sz="2000" dirty="0"/>
              <a:t>Sustainability Messaging:  </a:t>
            </a:r>
          </a:p>
          <a:p>
            <a:pPr lvl="1"/>
            <a:r>
              <a:rPr lang="en-US" sz="1800" dirty="0"/>
              <a:t>Make the health and sustainability connection, enhance your product and acknowledge green printing with a foot note on the finished product.</a:t>
            </a:r>
          </a:p>
          <a:p>
            <a:pPr lvl="1"/>
            <a:r>
              <a:rPr lang="en-US" sz="1800" dirty="0"/>
              <a:t>Example:  “Promoting health through responsible printing: 100% Recycled Content, 100% post-consumer waste, processed chlorine free using low VOC vegetable based inks”  [Include appropriate logos)</a:t>
            </a:r>
          </a:p>
          <a:p>
            <a:endParaRPr lang="en-US" sz="1800" dirty="0"/>
          </a:p>
        </p:txBody>
      </p:sp>
      <p:sp>
        <p:nvSpPr>
          <p:cNvPr id="4" name="Slide Number Placeholder 3"/>
          <p:cNvSpPr>
            <a:spLocks noGrp="1"/>
          </p:cNvSpPr>
          <p:nvPr>
            <p:ph type="sldNum" sz="quarter" idx="12"/>
          </p:nvPr>
        </p:nvSpPr>
        <p:spPr/>
        <p:txBody>
          <a:bodyPr/>
          <a:lstStyle/>
          <a:p>
            <a:pPr>
              <a:defRPr/>
            </a:pPr>
            <a:fld id="{AFD70DAB-BDBB-4DA7-B234-B75922BD766B}" type="slidenum">
              <a:rPr lang="en-US" smtClean="0"/>
              <a:pPr>
                <a:defRPr/>
              </a:pPr>
              <a:t>11</a:t>
            </a:fld>
            <a:endParaRPr lang="en-US" dirty="0"/>
          </a:p>
        </p:txBody>
      </p:sp>
    </p:spTree>
    <p:extLst>
      <p:ext uri="{BB962C8B-B14F-4D97-AF65-F5344CB8AC3E}">
        <p14:creationId xmlns:p14="http://schemas.microsoft.com/office/powerpoint/2010/main" val="3875455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NIH Sustainability Goals</a:t>
            </a:r>
            <a:endParaRPr lang="en-US" dirty="0"/>
          </a:p>
        </p:txBody>
      </p:sp>
      <p:sp>
        <p:nvSpPr>
          <p:cNvPr id="3" name="Content Placeholder 2"/>
          <p:cNvSpPr>
            <a:spLocks noGrp="1"/>
          </p:cNvSpPr>
          <p:nvPr>
            <p:ph idx="1"/>
          </p:nvPr>
        </p:nvSpPr>
        <p:spPr/>
        <p:txBody>
          <a:bodyPr/>
          <a:lstStyle/>
          <a:p>
            <a:pPr marL="0" indent="0">
              <a:buNone/>
            </a:pPr>
            <a:r>
              <a:rPr lang="en-US" sz="2000" dirty="0" smtClean="0"/>
              <a:t>Federal </a:t>
            </a:r>
            <a:r>
              <a:rPr lang="en-US" sz="2000" dirty="0"/>
              <a:t>sustainability requirements include: </a:t>
            </a:r>
            <a:endParaRPr lang="en-US" sz="2000" dirty="0" smtClean="0"/>
          </a:p>
          <a:p>
            <a:pPr marL="0" indent="0">
              <a:buNone/>
            </a:pPr>
            <a:endParaRPr lang="en-US" sz="2000" dirty="0"/>
          </a:p>
          <a:p>
            <a:pPr lvl="0"/>
            <a:r>
              <a:rPr lang="en-US" sz="2000" dirty="0"/>
              <a:t>Reduce greenhouse gases </a:t>
            </a:r>
          </a:p>
          <a:p>
            <a:pPr lvl="0"/>
            <a:r>
              <a:rPr lang="en-US" sz="2000" dirty="0"/>
              <a:t>Advance sustainable acquisition of products and services </a:t>
            </a:r>
          </a:p>
          <a:p>
            <a:pPr lvl="0"/>
            <a:r>
              <a:rPr lang="en-US" sz="2000" dirty="0"/>
              <a:t>Promote and prevent pollution, and minimize the toxics acquired, used, or disposed </a:t>
            </a:r>
          </a:p>
          <a:p>
            <a:pPr lvl="0"/>
            <a:r>
              <a:rPr lang="en-US" sz="2000" dirty="0"/>
              <a:t>Increase use of acceptable alternative chemicals</a:t>
            </a:r>
          </a:p>
          <a:p>
            <a:pPr lvl="0"/>
            <a:r>
              <a:rPr lang="en-US" sz="2000" dirty="0"/>
              <a:t>Use 30% or &gt; recycled content paper and reduce printing paper </a:t>
            </a:r>
            <a:r>
              <a:rPr lang="en-US" sz="2000" dirty="0" smtClean="0"/>
              <a:t>use</a:t>
            </a:r>
            <a:endParaRPr lang="en-US" sz="2000" dirty="0"/>
          </a:p>
          <a:p>
            <a:pPr lvl="0"/>
            <a:r>
              <a:rPr lang="en-US" sz="2000" dirty="0" smtClean="0"/>
              <a:t>For more information see Executive Order 13514 and 13423.</a:t>
            </a:r>
            <a:endParaRPr lang="en-US" sz="2000" dirty="0"/>
          </a:p>
          <a:p>
            <a:endParaRPr lang="en-US" sz="1800" dirty="0"/>
          </a:p>
        </p:txBody>
      </p:sp>
      <p:sp>
        <p:nvSpPr>
          <p:cNvPr id="4" name="Slide Number Placeholder 3"/>
          <p:cNvSpPr>
            <a:spLocks noGrp="1"/>
          </p:cNvSpPr>
          <p:nvPr>
            <p:ph type="sldNum" sz="quarter" idx="12"/>
          </p:nvPr>
        </p:nvSpPr>
        <p:spPr/>
        <p:txBody>
          <a:bodyPr/>
          <a:lstStyle/>
          <a:p>
            <a:pPr>
              <a:defRPr/>
            </a:pPr>
            <a:fld id="{AFD70DAB-BDBB-4DA7-B234-B75922BD766B}" type="slidenum">
              <a:rPr lang="en-US" smtClean="0"/>
              <a:pPr>
                <a:defRPr/>
              </a:pPr>
              <a:t>12</a:t>
            </a:fld>
            <a:endParaRPr lang="en-US" dirty="0"/>
          </a:p>
        </p:txBody>
      </p:sp>
    </p:spTree>
    <p:extLst>
      <p:ext uri="{BB962C8B-B14F-4D97-AF65-F5344CB8AC3E}">
        <p14:creationId xmlns:p14="http://schemas.microsoft.com/office/powerpoint/2010/main" val="300540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Reducing Paper before a Move</a:t>
            </a:r>
            <a:endParaRPr lang="en-US" dirty="0"/>
          </a:p>
        </p:txBody>
      </p:sp>
      <p:sp>
        <p:nvSpPr>
          <p:cNvPr id="3" name="Content Placeholder 2"/>
          <p:cNvSpPr>
            <a:spLocks noGrp="1"/>
          </p:cNvSpPr>
          <p:nvPr>
            <p:ph idx="1"/>
          </p:nvPr>
        </p:nvSpPr>
        <p:spPr>
          <a:xfrm>
            <a:off x="457200" y="1295401"/>
            <a:ext cx="8229600" cy="2057399"/>
          </a:xfrm>
        </p:spPr>
        <p:txBody>
          <a:bodyPr/>
          <a:lstStyle/>
          <a:p>
            <a:r>
              <a:rPr lang="en-US" sz="2000" dirty="0" smtClean="0"/>
              <a:t>Is your office moving? Is your office too crowded?</a:t>
            </a:r>
          </a:p>
          <a:p>
            <a:pPr lvl="1"/>
            <a:r>
              <a:rPr lang="en-US" sz="1800" dirty="0" smtClean="0"/>
              <a:t>Sort your paper into 3 piles</a:t>
            </a:r>
          </a:p>
          <a:p>
            <a:pPr lvl="2"/>
            <a:r>
              <a:rPr lang="en-US" sz="1800" dirty="0" smtClean="0"/>
              <a:t>Recycle/ Shred</a:t>
            </a:r>
          </a:p>
          <a:p>
            <a:pPr lvl="2"/>
            <a:r>
              <a:rPr lang="en-US" sz="1800" dirty="0" smtClean="0"/>
              <a:t>Scan (then shred)</a:t>
            </a:r>
          </a:p>
          <a:p>
            <a:pPr lvl="2"/>
            <a:r>
              <a:rPr lang="en-US" sz="1800" dirty="0" smtClean="0"/>
              <a:t>Retain and keep</a:t>
            </a:r>
          </a:p>
          <a:p>
            <a:pPr marL="457200" indent="-457200">
              <a:buFont typeface="Arial" panose="020B0604020202020204" pitchFamily="34" charset="0"/>
              <a:buChar char="•"/>
            </a:pPr>
            <a:r>
              <a:rPr lang="en-US" sz="2000" dirty="0"/>
              <a:t>Be careful! Read NIH Manual Chapter 1743</a:t>
            </a:r>
          </a:p>
          <a:p>
            <a:pPr marL="457200" indent="-457200">
              <a:buFont typeface="Arial" panose="020B0604020202020204" pitchFamily="34" charset="0"/>
              <a:buChar char="•"/>
            </a:pPr>
            <a:r>
              <a:rPr lang="en-US" sz="2000" dirty="0"/>
              <a:t>More information can also be found with Records Management </a:t>
            </a:r>
          </a:p>
          <a:p>
            <a:pPr lvl="2"/>
            <a:endParaRPr lang="en-US" dirty="0" smtClean="0"/>
          </a:p>
        </p:txBody>
      </p:sp>
      <p:sp>
        <p:nvSpPr>
          <p:cNvPr id="4" name="Slide Number Placeholder 3"/>
          <p:cNvSpPr>
            <a:spLocks noGrp="1"/>
          </p:cNvSpPr>
          <p:nvPr>
            <p:ph type="sldNum" sz="quarter" idx="12"/>
          </p:nvPr>
        </p:nvSpPr>
        <p:spPr/>
        <p:txBody>
          <a:bodyPr/>
          <a:lstStyle/>
          <a:p>
            <a:pPr>
              <a:defRPr/>
            </a:pPr>
            <a:fld id="{AFD70DAB-BDBB-4DA7-B234-B75922BD766B}" type="slidenum">
              <a:rPr lang="en-US" smtClean="0"/>
              <a:pPr>
                <a:defRPr/>
              </a:pPr>
              <a:t>13</a:t>
            </a:fld>
            <a:endParaRPr lang="en-US" dirty="0"/>
          </a:p>
        </p:txBody>
      </p:sp>
    </p:spTree>
    <p:extLst>
      <p:ext uri="{BB962C8B-B14F-4D97-AF65-F5344CB8AC3E}">
        <p14:creationId xmlns:p14="http://schemas.microsoft.com/office/powerpoint/2010/main" val="3792403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sz="2000" dirty="0" smtClean="0"/>
              <a:t>Danita Broadnax or Terry Leland</a:t>
            </a:r>
          </a:p>
          <a:p>
            <a:r>
              <a:rPr lang="en-US" sz="2000" dirty="0" smtClean="0"/>
              <a:t>Division of Environmental Protection, ORF, NIH</a:t>
            </a:r>
          </a:p>
          <a:p>
            <a:r>
              <a:rPr lang="en-US" sz="2000" dirty="0" smtClean="0"/>
              <a:t>(301) 496-7775</a:t>
            </a:r>
          </a:p>
        </p:txBody>
      </p:sp>
      <p:sp>
        <p:nvSpPr>
          <p:cNvPr id="4" name="Slide Number Placeholder 3"/>
          <p:cNvSpPr>
            <a:spLocks noGrp="1"/>
          </p:cNvSpPr>
          <p:nvPr>
            <p:ph type="sldNum" sz="quarter" idx="12"/>
          </p:nvPr>
        </p:nvSpPr>
        <p:spPr/>
        <p:txBody>
          <a:bodyPr/>
          <a:lstStyle/>
          <a:p>
            <a:pPr>
              <a:defRPr/>
            </a:pPr>
            <a:fld id="{AFD70DAB-BDBB-4DA7-B234-B75922BD766B}" type="slidenum">
              <a:rPr lang="en-US" smtClean="0"/>
              <a:pPr>
                <a:defRPr/>
              </a:pPr>
              <a:t>14</a:t>
            </a:fld>
            <a:endParaRPr lang="en-US" dirty="0"/>
          </a:p>
        </p:txBody>
      </p:sp>
    </p:spTree>
    <p:extLst>
      <p:ext uri="{BB962C8B-B14F-4D97-AF65-F5344CB8AC3E}">
        <p14:creationId xmlns:p14="http://schemas.microsoft.com/office/powerpoint/2010/main" val="3133443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68362"/>
          </a:xfrm>
        </p:spPr>
        <p:txBody>
          <a:bodyPr/>
          <a:lstStyle/>
          <a:p>
            <a:r>
              <a:rPr lang="en-US" dirty="0" smtClean="0"/>
              <a:t>Mindful Printing Campaign 2015</a:t>
            </a:r>
            <a:endParaRPr lang="en-US" dirty="0"/>
          </a:p>
        </p:txBody>
      </p:sp>
      <p:sp>
        <p:nvSpPr>
          <p:cNvPr id="4" name="Slide Number Placeholder 3"/>
          <p:cNvSpPr>
            <a:spLocks noGrp="1"/>
          </p:cNvSpPr>
          <p:nvPr>
            <p:ph type="sldNum" sz="quarter" idx="12"/>
          </p:nvPr>
        </p:nvSpPr>
        <p:spPr/>
        <p:txBody>
          <a:bodyPr/>
          <a:lstStyle/>
          <a:p>
            <a:pPr>
              <a:defRPr/>
            </a:pPr>
            <a:fld id="{AFD70DAB-BDBB-4DA7-B234-B75922BD766B}" type="slidenum">
              <a:rPr lang="en-US" smtClean="0"/>
              <a:pPr>
                <a:defRPr/>
              </a:pPr>
              <a:t>2</a:t>
            </a:fld>
            <a:endParaRPr lang="en-US" dirty="0"/>
          </a:p>
        </p:txBody>
      </p:sp>
      <p:sp>
        <p:nvSpPr>
          <p:cNvPr id="5" name="TextBox 4"/>
          <p:cNvSpPr txBox="1"/>
          <p:nvPr/>
        </p:nvSpPr>
        <p:spPr>
          <a:xfrm>
            <a:off x="685800" y="1447800"/>
            <a:ext cx="6400800" cy="4708981"/>
          </a:xfrm>
          <a:prstGeom prst="rect">
            <a:avLst/>
          </a:prstGeom>
          <a:noFill/>
        </p:spPr>
        <p:txBody>
          <a:bodyPr wrap="square" rtlCol="0">
            <a:spAutoFit/>
          </a:bodyPr>
          <a:lstStyle/>
          <a:p>
            <a:r>
              <a:rPr lang="en-US" sz="2000" dirty="0" smtClean="0"/>
              <a:t>NIH </a:t>
            </a:r>
            <a:r>
              <a:rPr lang="en-US" sz="2000" dirty="0"/>
              <a:t>is kicking off a Mindful Printing Campaign for the month of </a:t>
            </a:r>
            <a:r>
              <a:rPr lang="en-US" sz="2000" dirty="0" smtClean="0"/>
              <a:t>February 2015.</a:t>
            </a:r>
            <a:r>
              <a:rPr lang="en-US" sz="2000" dirty="0"/>
              <a:t>  </a:t>
            </a:r>
            <a:endParaRPr lang="en-US" sz="2000" dirty="0" smtClean="0"/>
          </a:p>
          <a:p>
            <a:endParaRPr lang="en-US" sz="2000" dirty="0"/>
          </a:p>
          <a:p>
            <a:r>
              <a:rPr lang="en-US" sz="2000" dirty="0"/>
              <a:t>Purpose: </a:t>
            </a:r>
            <a:r>
              <a:rPr lang="en-US" sz="2000" dirty="0" smtClean="0"/>
              <a:t>We </a:t>
            </a:r>
            <a:r>
              <a:rPr lang="en-US" sz="2000" dirty="0"/>
              <a:t>would like </a:t>
            </a:r>
            <a:r>
              <a:rPr lang="en-US" sz="2000" dirty="0" smtClean="0"/>
              <a:t>to encourage everyone to minimize their printing, and </a:t>
            </a:r>
            <a:r>
              <a:rPr lang="en-US" sz="2000" dirty="0"/>
              <a:t>thank those of you who already minimize your printing and </a:t>
            </a:r>
            <a:r>
              <a:rPr lang="en-US" sz="2000" dirty="0" smtClean="0"/>
              <a:t>maximize your recycling.  </a:t>
            </a:r>
          </a:p>
          <a:p>
            <a:endParaRPr lang="en-US" sz="2000" dirty="0"/>
          </a:p>
          <a:p>
            <a:r>
              <a:rPr lang="en-US" sz="2000" dirty="0" smtClean="0"/>
              <a:t>Facts about NIH printing:</a:t>
            </a:r>
          </a:p>
          <a:p>
            <a:endParaRPr lang="en-US" sz="2000" dirty="0" smtClean="0"/>
          </a:p>
          <a:p>
            <a:pPr marL="342900" indent="-342900">
              <a:buFont typeface="Arial" panose="020B0604020202020204" pitchFamily="34" charset="0"/>
              <a:buChar char="•"/>
            </a:pPr>
            <a:r>
              <a:rPr lang="en-US" sz="2000" dirty="0" smtClean="0"/>
              <a:t>In 2014, NIH </a:t>
            </a:r>
            <a:r>
              <a:rPr lang="en-US" sz="2000" dirty="0"/>
              <a:t>recycled 660 tons of paper </a:t>
            </a:r>
            <a:r>
              <a:rPr lang="en-US" sz="2000" dirty="0" smtClean="0"/>
              <a:t>which </a:t>
            </a:r>
            <a:r>
              <a:rPr lang="en-US" sz="2000" dirty="0"/>
              <a:t>is equivalent to 16,500 sheets of paper per employee.  </a:t>
            </a:r>
            <a:endParaRPr lang="en-US" sz="2000" dirty="0" smtClean="0"/>
          </a:p>
          <a:p>
            <a:pPr marL="342900" indent="-342900">
              <a:buFont typeface="Arial" panose="020B0604020202020204" pitchFamily="34" charset="0"/>
              <a:buChar char="•"/>
            </a:pPr>
            <a:r>
              <a:rPr lang="en-US" sz="2000" dirty="0" smtClean="0"/>
              <a:t>This </a:t>
            </a:r>
            <a:r>
              <a:rPr lang="en-US" sz="2000" dirty="0"/>
              <a:t>is a massive amount of printing per person.  </a:t>
            </a:r>
            <a:endParaRPr lang="en-US" sz="2000" dirty="0" smtClean="0"/>
          </a:p>
          <a:p>
            <a:pPr marL="342900" indent="-342900">
              <a:buFont typeface="Arial" panose="020B0604020202020204" pitchFamily="34" charset="0"/>
              <a:buChar char="•"/>
            </a:pPr>
            <a:r>
              <a:rPr lang="en-US" sz="2000" dirty="0" smtClean="0"/>
              <a:t>We </a:t>
            </a:r>
            <a:r>
              <a:rPr lang="en-US" sz="2000" dirty="0"/>
              <a:t>would like to encourage everyone to consider ways to minimize their printing and paper use.  </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6995" y="2514600"/>
            <a:ext cx="2368491" cy="19546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38634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Mindful Printing Toolbox </a:t>
            </a:r>
            <a:endParaRPr lang="en-US" dirty="0"/>
          </a:p>
        </p:txBody>
      </p:sp>
      <p:sp>
        <p:nvSpPr>
          <p:cNvPr id="3" name="Content Placeholder 2"/>
          <p:cNvSpPr>
            <a:spLocks noGrp="1"/>
          </p:cNvSpPr>
          <p:nvPr>
            <p:ph idx="1"/>
          </p:nvPr>
        </p:nvSpPr>
        <p:spPr>
          <a:xfrm>
            <a:off x="457200" y="1295401"/>
            <a:ext cx="8229600" cy="2514600"/>
          </a:xfrm>
        </p:spPr>
        <p:txBody>
          <a:bodyPr/>
          <a:lstStyle/>
          <a:p>
            <a:r>
              <a:rPr lang="en-US" sz="2400" dirty="0" smtClean="0"/>
              <a:t>Fact </a:t>
            </a:r>
            <a:r>
              <a:rPr lang="en-US" sz="2400" dirty="0"/>
              <a:t>Sheet – How to Host Paperless Meetings</a:t>
            </a:r>
          </a:p>
          <a:p>
            <a:r>
              <a:rPr lang="en-US" sz="2400" dirty="0"/>
              <a:t>Fact Sheet – Paper </a:t>
            </a:r>
            <a:r>
              <a:rPr lang="en-US" sz="2400" dirty="0" smtClean="0"/>
              <a:t>Reduction</a:t>
            </a:r>
            <a:endParaRPr lang="en-US" sz="2400" dirty="0"/>
          </a:p>
          <a:p>
            <a:r>
              <a:rPr lang="en-US" sz="2400" dirty="0"/>
              <a:t>Flyer  – Thank you for Using a Network </a:t>
            </a:r>
            <a:r>
              <a:rPr lang="en-US" sz="2400" dirty="0" smtClean="0"/>
              <a:t>Printer</a:t>
            </a:r>
            <a:endParaRPr lang="en-US" sz="2400" dirty="0"/>
          </a:p>
          <a:p>
            <a:r>
              <a:rPr lang="en-US" sz="2400" dirty="0"/>
              <a:t>Quiz with </a:t>
            </a:r>
            <a:r>
              <a:rPr lang="en-US" sz="2400" dirty="0" smtClean="0"/>
              <a:t>answers</a:t>
            </a:r>
            <a:endParaRPr lang="en-US" sz="2400" dirty="0"/>
          </a:p>
          <a:p>
            <a:r>
              <a:rPr lang="en-US" sz="2400" dirty="0"/>
              <a:t>Presentation – Mindful </a:t>
            </a:r>
            <a:r>
              <a:rPr lang="en-US" sz="2400" dirty="0" smtClean="0"/>
              <a:t>Printing</a:t>
            </a:r>
            <a:endParaRPr lang="en-US" sz="2400" dirty="0"/>
          </a:p>
          <a:p>
            <a:r>
              <a:rPr lang="en-US" sz="2400" dirty="0"/>
              <a:t>Global </a:t>
            </a:r>
            <a:r>
              <a:rPr lang="en-US" sz="2400" dirty="0" smtClean="0"/>
              <a:t>Email</a:t>
            </a:r>
          </a:p>
          <a:p>
            <a:r>
              <a:rPr lang="en-US" sz="2400" dirty="0" smtClean="0"/>
              <a:t>All items can be found at:</a:t>
            </a:r>
            <a:r>
              <a:rPr lang="en-US" sz="2400" dirty="0"/>
              <a:t> </a:t>
            </a:r>
            <a:endParaRPr lang="en-US" sz="2400" dirty="0" smtClean="0"/>
          </a:p>
        </p:txBody>
      </p:sp>
      <p:sp>
        <p:nvSpPr>
          <p:cNvPr id="4" name="Slide Number Placeholder 3"/>
          <p:cNvSpPr>
            <a:spLocks noGrp="1"/>
          </p:cNvSpPr>
          <p:nvPr>
            <p:ph type="sldNum" sz="quarter" idx="12"/>
          </p:nvPr>
        </p:nvSpPr>
        <p:spPr/>
        <p:txBody>
          <a:bodyPr/>
          <a:lstStyle/>
          <a:p>
            <a:pPr>
              <a:defRPr/>
            </a:pPr>
            <a:fld id="{AFD70DAB-BDBB-4DA7-B234-B75922BD766B}" type="slidenum">
              <a:rPr lang="en-US" smtClean="0"/>
              <a:pPr>
                <a:defRPr/>
              </a:pPr>
              <a:t>3</a:t>
            </a:fld>
            <a:endParaRPr lang="en-US" dirty="0"/>
          </a:p>
        </p:txBody>
      </p:sp>
    </p:spTree>
    <p:extLst>
      <p:ext uri="{BB962C8B-B14F-4D97-AF65-F5344CB8AC3E}">
        <p14:creationId xmlns:p14="http://schemas.microsoft.com/office/powerpoint/2010/main" val="3574939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 Reduction Tips</a:t>
            </a:r>
            <a:endParaRPr lang="en-US" dirty="0"/>
          </a:p>
        </p:txBody>
      </p:sp>
      <p:sp>
        <p:nvSpPr>
          <p:cNvPr id="3" name="Content Placeholder 2"/>
          <p:cNvSpPr>
            <a:spLocks noGrp="1"/>
          </p:cNvSpPr>
          <p:nvPr>
            <p:ph idx="1"/>
          </p:nvPr>
        </p:nvSpPr>
        <p:spPr>
          <a:xfrm>
            <a:off x="457200" y="1295401"/>
            <a:ext cx="8382000" cy="3581400"/>
          </a:xfrm>
        </p:spPr>
        <p:txBody>
          <a:bodyPr/>
          <a:lstStyle/>
          <a:p>
            <a:pPr lvl="0"/>
            <a:r>
              <a:rPr lang="en-US" sz="1800" dirty="0"/>
              <a:t>Adopt and promote a Mindful Printing attitude. Think twice before you print. When less than the full document is needed, print a custom range of only the pages that are needed. </a:t>
            </a:r>
          </a:p>
          <a:p>
            <a:pPr lvl="0"/>
            <a:r>
              <a:rPr lang="en-US" sz="1800" dirty="0"/>
              <a:t>Share documents with your colleagues as electronic files, rather than as paper copies. </a:t>
            </a:r>
          </a:p>
          <a:p>
            <a:pPr lvl="0"/>
            <a:r>
              <a:rPr lang="en-US" sz="1800" dirty="0"/>
              <a:t>For items that must be printed, confirm the number of copies that are needed to avoid making extra copies</a:t>
            </a:r>
            <a:r>
              <a:rPr lang="en-US" sz="1800" dirty="0" smtClean="0"/>
              <a:t>.</a:t>
            </a:r>
            <a:endParaRPr lang="en-US" sz="1800" dirty="0"/>
          </a:p>
          <a:p>
            <a:pPr lvl="0"/>
            <a:r>
              <a:rPr lang="en-US" sz="1800" dirty="0"/>
              <a:t>Adopt an organizational policy which instructs employees to use duplex printing and requires the procurement of copiers and printers that have the capability to duplex print. Then ensure that computer and copier default settings are set to duplex print. </a:t>
            </a:r>
          </a:p>
        </p:txBody>
      </p:sp>
      <p:sp>
        <p:nvSpPr>
          <p:cNvPr id="4" name="Slide Number Placeholder 3"/>
          <p:cNvSpPr>
            <a:spLocks noGrp="1"/>
          </p:cNvSpPr>
          <p:nvPr>
            <p:ph type="sldNum" sz="quarter" idx="12"/>
          </p:nvPr>
        </p:nvSpPr>
        <p:spPr/>
        <p:txBody>
          <a:bodyPr/>
          <a:lstStyle/>
          <a:p>
            <a:pPr>
              <a:defRPr/>
            </a:pPr>
            <a:fld id="{AFD70DAB-BDBB-4DA7-B234-B75922BD766B}" type="slidenum">
              <a:rPr lang="en-US" smtClean="0"/>
              <a:pPr>
                <a:defRPr/>
              </a:pPr>
              <a:t>4</a:t>
            </a:fld>
            <a:endParaRPr lang="en-US" dirty="0"/>
          </a:p>
        </p:txBody>
      </p:sp>
      <p:pic>
        <p:nvPicPr>
          <p:cNvPr id="5" name="Picture 7" descr="C:\Users\lelandt\AppData\Local\Microsoft\Windows\Temporary Internet Files\Content.IE5\72SAMN50\MC90023050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62400" y="4572000"/>
            <a:ext cx="1903201" cy="16687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679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 Reduction Tips</a:t>
            </a:r>
            <a:endParaRPr lang="en-US" dirty="0"/>
          </a:p>
        </p:txBody>
      </p:sp>
      <p:sp>
        <p:nvSpPr>
          <p:cNvPr id="3" name="Content Placeholder 2"/>
          <p:cNvSpPr>
            <a:spLocks noGrp="1"/>
          </p:cNvSpPr>
          <p:nvPr>
            <p:ph idx="1"/>
          </p:nvPr>
        </p:nvSpPr>
        <p:spPr>
          <a:xfrm>
            <a:off x="457200" y="1295401"/>
            <a:ext cx="8382000" cy="3581400"/>
          </a:xfrm>
        </p:spPr>
        <p:txBody>
          <a:bodyPr/>
          <a:lstStyle/>
          <a:p>
            <a:pPr lvl="0"/>
            <a:r>
              <a:rPr lang="en-US" sz="1800" dirty="0" smtClean="0"/>
              <a:t>Preview </a:t>
            </a:r>
            <a:r>
              <a:rPr lang="en-US" sz="1800" dirty="0"/>
              <a:t>and proofread documents as much as possible on the computer monitor before printing. </a:t>
            </a:r>
          </a:p>
          <a:p>
            <a:pPr lvl="0"/>
            <a:r>
              <a:rPr lang="en-US" sz="1800" dirty="0"/>
              <a:t>Keep copiers and printers in good repair. Schedule maintenance for copiers that are performing poorly, and report error and alert messages, such as low toner warnings. Copiers operating with low toner jam more frequently and waste paper. </a:t>
            </a:r>
          </a:p>
          <a:p>
            <a:pPr lvl="0"/>
            <a:r>
              <a:rPr lang="en-US" sz="1800" dirty="0"/>
              <a:t>To avoid paper jams which waste paper, fill copier trays correctly. Some paper is directional, and should be loaded into the copier tray according to the arrows shown on the packaging. </a:t>
            </a:r>
          </a:p>
          <a:p>
            <a:pPr lvl="0"/>
            <a:r>
              <a:rPr lang="en-US" sz="1800" dirty="0"/>
              <a:t>Learn to host paperless meetings.  Project the meeting agenda and materials on a screen, rather than distributing paper copies.  Share materials electronically with meeting attendees before the meeting.  Take notes on a laptop, and distribute them to the attendees electronically. </a:t>
            </a:r>
          </a:p>
          <a:p>
            <a:pPr marL="0" indent="0">
              <a:buNone/>
            </a:pPr>
            <a:endParaRPr lang="en-US" sz="2400" dirty="0"/>
          </a:p>
        </p:txBody>
      </p:sp>
      <p:sp>
        <p:nvSpPr>
          <p:cNvPr id="4" name="Slide Number Placeholder 3"/>
          <p:cNvSpPr>
            <a:spLocks noGrp="1"/>
          </p:cNvSpPr>
          <p:nvPr>
            <p:ph type="sldNum" sz="quarter" idx="12"/>
          </p:nvPr>
        </p:nvSpPr>
        <p:spPr/>
        <p:txBody>
          <a:bodyPr/>
          <a:lstStyle/>
          <a:p>
            <a:pPr>
              <a:defRPr/>
            </a:pPr>
            <a:fld id="{AFD70DAB-BDBB-4DA7-B234-B75922BD766B}" type="slidenum">
              <a:rPr lang="en-US" smtClean="0"/>
              <a:pPr>
                <a:defRPr/>
              </a:pPr>
              <a:t>5</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5029200"/>
            <a:ext cx="1292225" cy="1243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1631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Printer Reduction</a:t>
            </a:r>
            <a:endParaRPr lang="en-US" dirty="0"/>
          </a:p>
        </p:txBody>
      </p:sp>
      <p:sp>
        <p:nvSpPr>
          <p:cNvPr id="3" name="Content Placeholder 2"/>
          <p:cNvSpPr>
            <a:spLocks noGrp="1"/>
          </p:cNvSpPr>
          <p:nvPr>
            <p:ph idx="1"/>
          </p:nvPr>
        </p:nvSpPr>
        <p:spPr>
          <a:xfrm>
            <a:off x="457200" y="1143000"/>
            <a:ext cx="8229600" cy="3210917"/>
          </a:xfrm>
        </p:spPr>
        <p:txBody>
          <a:bodyPr/>
          <a:lstStyle/>
          <a:p>
            <a:pPr marL="0" indent="0">
              <a:buNone/>
            </a:pPr>
            <a:endParaRPr lang="en-US" sz="700" dirty="0"/>
          </a:p>
          <a:p>
            <a:r>
              <a:rPr lang="en-US" sz="2000" dirty="0" smtClean="0"/>
              <a:t>Encourage employees to use network printers and reduce individual printers.</a:t>
            </a:r>
          </a:p>
          <a:p>
            <a:r>
              <a:rPr lang="en-US" sz="2000" dirty="0" smtClean="0"/>
              <a:t>NIH </a:t>
            </a:r>
            <a:r>
              <a:rPr lang="en-US" sz="2000" dirty="0"/>
              <a:t>has approximately 12,000 network printers, and </a:t>
            </a:r>
            <a:r>
              <a:rPr lang="en-US" sz="2000" dirty="0" smtClean="0"/>
              <a:t>a staggering </a:t>
            </a:r>
            <a:r>
              <a:rPr lang="en-US" sz="2000" dirty="0"/>
              <a:t>14,000 individual printers.  </a:t>
            </a:r>
            <a:endParaRPr lang="en-US" sz="2000" dirty="0" smtClean="0"/>
          </a:p>
          <a:p>
            <a:r>
              <a:rPr lang="en-US" sz="2000" dirty="0" smtClean="0"/>
              <a:t>The </a:t>
            </a:r>
            <a:r>
              <a:rPr lang="en-US" sz="2000" dirty="0"/>
              <a:t>cost to print per page is approximately 30x cheaper with a network printer than an individual printer!</a:t>
            </a:r>
          </a:p>
          <a:p>
            <a:r>
              <a:rPr lang="en-US" sz="2000" dirty="0" smtClean="0"/>
              <a:t>Ratio of people to printers at NIH is 1:1</a:t>
            </a:r>
          </a:p>
          <a:p>
            <a:r>
              <a:rPr lang="en-US" sz="2000" dirty="0" smtClean="0"/>
              <a:t>Using network printers saves the NIH money</a:t>
            </a:r>
            <a:endParaRPr lang="en-US" sz="2000" dirty="0"/>
          </a:p>
        </p:txBody>
      </p:sp>
      <p:sp>
        <p:nvSpPr>
          <p:cNvPr id="4" name="Slide Number Placeholder 3"/>
          <p:cNvSpPr>
            <a:spLocks noGrp="1"/>
          </p:cNvSpPr>
          <p:nvPr>
            <p:ph type="sldNum" sz="quarter" idx="12"/>
          </p:nvPr>
        </p:nvSpPr>
        <p:spPr/>
        <p:txBody>
          <a:bodyPr/>
          <a:lstStyle/>
          <a:p>
            <a:pPr>
              <a:defRPr/>
            </a:pPr>
            <a:fld id="{AFD70DAB-BDBB-4DA7-B234-B75922BD766B}" type="slidenum">
              <a:rPr lang="en-US" smtClean="0"/>
              <a:pPr>
                <a:defRPr/>
              </a:pPr>
              <a:t>6</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3505200"/>
            <a:ext cx="2286000" cy="2296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6230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Paperless Meetings</a:t>
            </a:r>
            <a:endParaRPr lang="en-US" dirty="0"/>
          </a:p>
        </p:txBody>
      </p:sp>
      <p:sp>
        <p:nvSpPr>
          <p:cNvPr id="3" name="Content Placeholder 2"/>
          <p:cNvSpPr>
            <a:spLocks noGrp="1"/>
          </p:cNvSpPr>
          <p:nvPr>
            <p:ph idx="1"/>
          </p:nvPr>
        </p:nvSpPr>
        <p:spPr>
          <a:xfrm>
            <a:off x="533400" y="1600199"/>
            <a:ext cx="8153400" cy="3505201"/>
          </a:xfrm>
        </p:spPr>
        <p:txBody>
          <a:bodyPr/>
          <a:lstStyle/>
          <a:p>
            <a:r>
              <a:rPr lang="en-US" sz="1800" dirty="0" smtClean="0"/>
              <a:t>Use </a:t>
            </a:r>
            <a:r>
              <a:rPr lang="en-US" sz="1800" dirty="0"/>
              <a:t>emails, or a web application like Microsoft SharePoint to share meeting materials prior to the actual meeting.   As the host, let your meeting attendees know that you will not be providing paper copies of the materials at the meeting. Meeting attendees can bring paper copies if necessary. </a:t>
            </a:r>
          </a:p>
          <a:p>
            <a:pPr lvl="0"/>
            <a:r>
              <a:rPr lang="en-US" sz="1800" dirty="0"/>
              <a:t>During the meeting, display the meeting agenda and the presentation materials on the screen.  </a:t>
            </a:r>
          </a:p>
          <a:p>
            <a:pPr lvl="0"/>
            <a:r>
              <a:rPr lang="en-US" sz="1800" dirty="0"/>
              <a:t>Provide options for members to attend the meeting remotely.  Implement a conference call number and/or an online meeting space.  </a:t>
            </a:r>
          </a:p>
        </p:txBody>
      </p:sp>
      <p:sp>
        <p:nvSpPr>
          <p:cNvPr id="4" name="Slide Number Placeholder 3"/>
          <p:cNvSpPr>
            <a:spLocks noGrp="1"/>
          </p:cNvSpPr>
          <p:nvPr>
            <p:ph type="sldNum" sz="quarter" idx="12"/>
          </p:nvPr>
        </p:nvSpPr>
        <p:spPr/>
        <p:txBody>
          <a:bodyPr/>
          <a:lstStyle/>
          <a:p>
            <a:pPr>
              <a:defRPr/>
            </a:pPr>
            <a:fld id="{AFD70DAB-BDBB-4DA7-B234-B75922BD766B}" type="slidenum">
              <a:rPr lang="en-US" smtClean="0"/>
              <a:pPr>
                <a:defRPr/>
              </a:pPr>
              <a:t>7</a:t>
            </a:fld>
            <a:endParaRPr lang="en-US" dirty="0"/>
          </a:p>
        </p:txBody>
      </p:sp>
      <p:pic>
        <p:nvPicPr>
          <p:cNvPr id="3074" name="Picture 2" descr="C:\Users\lelandt\AppData\Local\Microsoft\Windows\Temporary Internet Files\Content.IE5\H4JQV5IJ\7421326772_896d55b915_z[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52800" y="4413171"/>
            <a:ext cx="2530940" cy="19733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189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Paperless Meetings</a:t>
            </a:r>
            <a:endParaRPr lang="en-US" dirty="0"/>
          </a:p>
        </p:txBody>
      </p:sp>
      <p:sp>
        <p:nvSpPr>
          <p:cNvPr id="3" name="Content Placeholder 2"/>
          <p:cNvSpPr>
            <a:spLocks noGrp="1"/>
          </p:cNvSpPr>
          <p:nvPr>
            <p:ph idx="1"/>
          </p:nvPr>
        </p:nvSpPr>
        <p:spPr>
          <a:xfrm>
            <a:off x="533400" y="1600199"/>
            <a:ext cx="8153400" cy="3505201"/>
          </a:xfrm>
        </p:spPr>
        <p:txBody>
          <a:bodyPr/>
          <a:lstStyle/>
          <a:p>
            <a:r>
              <a:rPr lang="en-US" sz="1800" dirty="0" smtClean="0"/>
              <a:t>Take </a:t>
            </a:r>
            <a:r>
              <a:rPr lang="en-US" sz="1800" dirty="0"/>
              <a:t>meeting notes and attendance with your laptop or a hand held device. After the meeting, post the meeting notes on a SharePoint site or distribute them through email</a:t>
            </a:r>
            <a:r>
              <a:rPr lang="en-US" sz="1800" dirty="0" smtClean="0"/>
              <a:t>.</a:t>
            </a:r>
            <a:endParaRPr lang="en-US" sz="1800" dirty="0"/>
          </a:p>
          <a:p>
            <a:pPr lvl="0"/>
            <a:r>
              <a:rPr lang="en-US" sz="1800" dirty="0"/>
              <a:t>If you need volunteer participation, try using online sign up tools such as “Sign-up-Genius</a:t>
            </a:r>
            <a:r>
              <a:rPr lang="en-US" sz="1800" dirty="0" smtClean="0"/>
              <a:t>”.</a:t>
            </a:r>
            <a:endParaRPr lang="en-US" sz="1800" dirty="0"/>
          </a:p>
          <a:p>
            <a:pPr lvl="0"/>
            <a:r>
              <a:rPr lang="en-US" sz="1800" dirty="0"/>
              <a:t>If you need to collect data, try using an online survey tool, such as “Survey Monkey”.</a:t>
            </a:r>
          </a:p>
        </p:txBody>
      </p:sp>
      <p:sp>
        <p:nvSpPr>
          <p:cNvPr id="4" name="Slide Number Placeholder 3"/>
          <p:cNvSpPr>
            <a:spLocks noGrp="1"/>
          </p:cNvSpPr>
          <p:nvPr>
            <p:ph type="sldNum" sz="quarter" idx="12"/>
          </p:nvPr>
        </p:nvSpPr>
        <p:spPr/>
        <p:txBody>
          <a:bodyPr/>
          <a:lstStyle/>
          <a:p>
            <a:pPr>
              <a:defRPr/>
            </a:pPr>
            <a:fld id="{AFD70DAB-BDBB-4DA7-B234-B75922BD766B}" type="slidenum">
              <a:rPr lang="en-US" smtClean="0"/>
              <a:pPr>
                <a:defRPr/>
              </a:pPr>
              <a:t>8</a:t>
            </a:fld>
            <a:endParaRPr lang="en-US" dirty="0"/>
          </a:p>
        </p:txBody>
      </p:sp>
      <p:pic>
        <p:nvPicPr>
          <p:cNvPr id="410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7000" y="3810000"/>
            <a:ext cx="3942448" cy="25113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59631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 to Printing and Publication </a:t>
            </a:r>
            <a:r>
              <a:rPr lang="en-US" dirty="0" smtClean="0"/>
              <a:t>Services</a:t>
            </a:r>
            <a:endParaRPr lang="en-US" dirty="0"/>
          </a:p>
        </p:txBody>
      </p:sp>
      <p:sp>
        <p:nvSpPr>
          <p:cNvPr id="3" name="Content Placeholder 2"/>
          <p:cNvSpPr>
            <a:spLocks noGrp="1"/>
          </p:cNvSpPr>
          <p:nvPr>
            <p:ph idx="1"/>
          </p:nvPr>
        </p:nvSpPr>
        <p:spPr/>
        <p:txBody>
          <a:bodyPr/>
          <a:lstStyle/>
          <a:p>
            <a:r>
              <a:rPr lang="en-US" sz="1800" dirty="0"/>
              <a:t>Most NIH traditional printing and publishing procurement such as employee newsletters, pamphlets, brochures, advertisement, graphic art work, research posters and outreach materials etc., are readily adaptable to green printing practices – often at no or low cost.  Many federal print contractors offer green printing services, if you ask!  When considering a new print job, ask for  the following: </a:t>
            </a:r>
          </a:p>
          <a:p>
            <a:endParaRPr lang="en-US" sz="1800" dirty="0"/>
          </a:p>
          <a:p>
            <a:pPr lvl="0"/>
            <a:r>
              <a:rPr lang="en-US" sz="1800" dirty="0"/>
              <a:t>Responsible Paper Sourcing (see </a:t>
            </a:r>
            <a:r>
              <a:rPr lang="en-US" sz="1800" u="sng" dirty="0">
                <a:hlinkClick r:id="rId2"/>
              </a:rPr>
              <a:t>http://www.rit.edu/upub/going-green-glossary-terms-and-marks</a:t>
            </a:r>
            <a:r>
              <a:rPr lang="en-US" sz="1800" dirty="0"/>
              <a:t>):</a:t>
            </a:r>
          </a:p>
          <a:p>
            <a:pPr lvl="1"/>
            <a:r>
              <a:rPr lang="en-US" sz="1600" dirty="0"/>
              <a:t>Specify paper with 30% or GREATER post-consumer recycled fiber – PCW </a:t>
            </a:r>
          </a:p>
          <a:p>
            <a:pPr lvl="1"/>
            <a:r>
              <a:rPr lang="en-US" sz="1600" dirty="0"/>
              <a:t>Use Processed Chlorine Free – PCF  or Totally Chlorine Free – TCF paper (dioxin, a carcinogen is often used to bleach paper and lasts forever), </a:t>
            </a:r>
          </a:p>
          <a:p>
            <a:pPr lvl="1"/>
            <a:r>
              <a:rPr lang="en-US" sz="1600" dirty="0"/>
              <a:t>Consider specifying certified papers with logo to indicate paper from well managed forests adhering to strict environmental standards, such as:</a:t>
            </a:r>
          </a:p>
          <a:p>
            <a:pPr lvl="1"/>
            <a:r>
              <a:rPr lang="en-US" sz="1600" dirty="0"/>
              <a:t>Forest Stewardship Council (FSC), </a:t>
            </a:r>
          </a:p>
          <a:p>
            <a:pPr lvl="1"/>
            <a:r>
              <a:rPr lang="en-US" sz="1600" dirty="0"/>
              <a:t>Program for the Endorsement of Forest Certification (PEFC)   </a:t>
            </a:r>
            <a:endParaRPr lang="en-US" sz="1600" dirty="0" smtClean="0"/>
          </a:p>
          <a:p>
            <a:pPr lvl="1"/>
            <a:r>
              <a:rPr lang="en-US" sz="1800" dirty="0" smtClean="0"/>
              <a:t>Sustainable </a:t>
            </a:r>
            <a:r>
              <a:rPr lang="en-US" sz="1800" dirty="0"/>
              <a:t>Forestry Initiative (SFI) </a:t>
            </a:r>
            <a:endParaRPr lang="en-US" sz="1800" dirty="0"/>
          </a:p>
        </p:txBody>
      </p:sp>
      <p:sp>
        <p:nvSpPr>
          <p:cNvPr id="4" name="Slide Number Placeholder 3"/>
          <p:cNvSpPr>
            <a:spLocks noGrp="1"/>
          </p:cNvSpPr>
          <p:nvPr>
            <p:ph type="sldNum" sz="quarter" idx="12"/>
          </p:nvPr>
        </p:nvSpPr>
        <p:spPr/>
        <p:txBody>
          <a:bodyPr/>
          <a:lstStyle/>
          <a:p>
            <a:pPr>
              <a:defRPr/>
            </a:pPr>
            <a:fld id="{AFD70DAB-BDBB-4DA7-B234-B75922BD766B}" type="slidenum">
              <a:rPr lang="en-US" smtClean="0"/>
              <a:pPr>
                <a:defRPr/>
              </a:pPr>
              <a:t>9</a:t>
            </a:fld>
            <a:endParaRPr lang="en-US" dirty="0"/>
          </a:p>
        </p:txBody>
      </p:sp>
    </p:spTree>
    <p:extLst>
      <p:ext uri="{BB962C8B-B14F-4D97-AF65-F5344CB8AC3E}">
        <p14:creationId xmlns:p14="http://schemas.microsoft.com/office/powerpoint/2010/main" val="2250992426"/>
      </p:ext>
    </p:extLst>
  </p:cSld>
  <p:clrMapOvr>
    <a:masterClrMapping/>
  </p:clrMapOvr>
</p:sld>
</file>

<file path=ppt/theme/theme1.xml><?xml version="1.0" encoding="utf-8"?>
<a:theme xmlns:a="http://schemas.openxmlformats.org/drawingml/2006/main" name="UC-Irvine NIH Overview">
  <a:themeElements>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solidFill>
        </a:ln>
      </a:spPr>
      <a:bodyPr rtlCol="0" anchor="ctr"/>
      <a:lstStyle>
        <a:defPPr algn="ctr">
          <a:defRPr sz="1200" dirty="0">
            <a:solidFill>
              <a:sysClr val="windowText" lastClr="00000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C77D08BF0C19C4F9DC16EE45109083D" ma:contentTypeVersion="1" ma:contentTypeDescription="Create a new document." ma:contentTypeScope="" ma:versionID="dcbe6492affc7c4b1760746e1fa66ae7">
  <xsd:schema xmlns:xsd="http://www.w3.org/2001/XMLSchema" xmlns:xs="http://www.w3.org/2001/XMLSchema" xmlns:p="http://schemas.microsoft.com/office/2006/metadata/properties" xmlns:ns1="http://schemas.microsoft.com/sharepoint/v3" targetNamespace="http://schemas.microsoft.com/office/2006/metadata/properties" ma:root="true" ma:fieldsID="ff01fac345008aa34b3a53f2166bf3c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0EFD0FE7-5F24-47EA-8023-221B7D512835}"/>
</file>

<file path=customXml/itemProps2.xml><?xml version="1.0" encoding="utf-8"?>
<ds:datastoreItem xmlns:ds="http://schemas.openxmlformats.org/officeDocument/2006/customXml" ds:itemID="{635E27B7-1F37-47DE-A81A-C4B080C1F5F7}"/>
</file>

<file path=customXml/itemProps3.xml><?xml version="1.0" encoding="utf-8"?>
<ds:datastoreItem xmlns:ds="http://schemas.openxmlformats.org/officeDocument/2006/customXml" ds:itemID="{344C05A1-D0A9-448C-B575-94CA82FBC0D4}"/>
</file>

<file path=docProps/app.xml><?xml version="1.0" encoding="utf-8"?>
<Properties xmlns="http://schemas.openxmlformats.org/officeDocument/2006/extended-properties" xmlns:vt="http://schemas.openxmlformats.org/officeDocument/2006/docPropsVTypes">
  <Template>UC-Irvine NIH Overview</Template>
  <TotalTime>2273</TotalTime>
  <Words>986</Words>
  <Application>Microsoft Office PowerPoint</Application>
  <PresentationFormat>On-screen Show (4:3)</PresentationFormat>
  <Paragraphs>108</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UC-Irvine NIH Overview</vt:lpstr>
      <vt:lpstr>      Mindful Printing Campaign 2015        </vt:lpstr>
      <vt:lpstr>Mindful Printing Campaign 2015</vt:lpstr>
      <vt:lpstr>Mindful Printing Toolbox </vt:lpstr>
      <vt:lpstr>Paper Reduction Tips</vt:lpstr>
      <vt:lpstr>Paper Reduction Tips</vt:lpstr>
      <vt:lpstr>Printer Reduction</vt:lpstr>
      <vt:lpstr> Paperless Meetings</vt:lpstr>
      <vt:lpstr> Paperless Meetings</vt:lpstr>
      <vt:lpstr>Guide to Printing and Publication Services</vt:lpstr>
      <vt:lpstr>Guide to Printing and Publication Services</vt:lpstr>
      <vt:lpstr>Guide to Printing and Publication Services</vt:lpstr>
      <vt:lpstr>NIH Sustainability Goals</vt:lpstr>
      <vt:lpstr>Reducing Paper before a Move</vt:lpstr>
      <vt:lpstr>Questions</vt:lpstr>
    </vt:vector>
  </TitlesOfParts>
  <Company>NIH/ORS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NIH Mindful Printing Campaign</dc:title>
  <dc:creator>Gumapas, Leo Angelo (NIH/OD/ORF) [E]</dc:creator>
  <cp:lastModifiedBy>Terry Leland</cp:lastModifiedBy>
  <cp:revision>64</cp:revision>
  <cp:lastPrinted>2012-10-16T13:12:43Z</cp:lastPrinted>
  <dcterms:created xsi:type="dcterms:W3CDTF">2013-09-02T15:25:33Z</dcterms:created>
  <dcterms:modified xsi:type="dcterms:W3CDTF">2015-02-10T18:31:33Z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0x0101001C77D08BF0C19C4F9DC16EE45109083D</vt:lpwstr>
  </property>
</Properties>
</file>